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2865" r:id="rId1"/>
    <p:sldMasterId id="2147492894" r:id="rId2"/>
    <p:sldMasterId id="2147492912" r:id="rId3"/>
    <p:sldMasterId id="2147492928" r:id="rId4"/>
    <p:sldMasterId id="2147492946" r:id="rId5"/>
  </p:sldMasterIdLst>
  <p:notesMasterIdLst>
    <p:notesMasterId r:id="rId23"/>
  </p:notesMasterIdLst>
  <p:sldIdLst>
    <p:sldId id="479" r:id="rId6"/>
    <p:sldId id="477" r:id="rId7"/>
    <p:sldId id="478" r:id="rId8"/>
    <p:sldId id="409" r:id="rId9"/>
    <p:sldId id="362" r:id="rId10"/>
    <p:sldId id="468" r:id="rId11"/>
    <p:sldId id="473" r:id="rId12"/>
    <p:sldId id="474" r:id="rId13"/>
    <p:sldId id="41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0042BE6-8E43-4CD3-A772-BE6F053D9C80}">
          <p14:sldIdLst>
            <p14:sldId id="479"/>
            <p14:sldId id="477"/>
            <p14:sldId id="478"/>
          </p14:sldIdLst>
        </p14:section>
        <p14:section name="Sección sin título" id="{53262466-0B8A-461E-8CC3-0A10E5FBA1F3}">
          <p14:sldIdLst>
            <p14:sldId id="409"/>
            <p14:sldId id="362"/>
            <p14:sldId id="468"/>
            <p14:sldId id="473"/>
            <p14:sldId id="474"/>
            <p14:sldId id="41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936"/>
    <a:srgbClr val="3333FF"/>
    <a:srgbClr val="500E18"/>
    <a:srgbClr val="492F23"/>
    <a:srgbClr val="3366FF"/>
    <a:srgbClr val="FF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5332" autoAdjust="0"/>
  </p:normalViewPr>
  <p:slideViewPr>
    <p:cSldViewPr>
      <p:cViewPr varScale="1">
        <p:scale>
          <a:sx n="83" d="100"/>
          <a:sy n="83" d="100"/>
        </p:scale>
        <p:origin x="137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662C68E-7EFC-F0B0-38C6-9A12DE23A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6358" cy="500616"/>
          </a:xfrm>
          <a:prstGeom prst="rect">
            <a:avLst/>
          </a:prstGeom>
        </p:spPr>
        <p:txBody>
          <a:bodyPr vert="horz" lIns="89202" tIns="44601" rIns="89202" bIns="4460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08F97F3D-F765-6B2D-A788-7219F7DEA1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1791" y="1"/>
            <a:ext cx="2986358" cy="500616"/>
          </a:xfrm>
          <a:prstGeom prst="rect">
            <a:avLst/>
          </a:prstGeom>
        </p:spPr>
        <p:txBody>
          <a:bodyPr vert="horz" lIns="89202" tIns="44601" rIns="89202" bIns="4460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731C9-D907-41C4-9194-3B03A104B730}" type="datetimeFigureOut">
              <a:rPr lang="es-ES"/>
              <a:pPr>
                <a:defRPr/>
              </a:pPr>
              <a:t>24/07/2022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892F026A-E495-EC5C-7831-4CBC22D29D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52475"/>
            <a:ext cx="5208587" cy="3906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02" tIns="44601" rIns="89202" bIns="4460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F591717-C23C-7B54-B51D-0264729F4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9695" y="4728750"/>
            <a:ext cx="6219179" cy="4540620"/>
          </a:xfrm>
          <a:prstGeom prst="rect">
            <a:avLst/>
          </a:prstGeom>
        </p:spPr>
        <p:txBody>
          <a:bodyPr vert="horz" lIns="89202" tIns="44601" rIns="89202" bIns="44601" rtlCol="0"/>
          <a:lstStyle/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2501B87-77BF-A93A-36D1-AC0858FCB3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19679"/>
            <a:ext cx="2986358" cy="500616"/>
          </a:xfrm>
          <a:prstGeom prst="rect">
            <a:avLst/>
          </a:prstGeom>
        </p:spPr>
        <p:txBody>
          <a:bodyPr vert="horz" lIns="89202" tIns="44601" rIns="89202" bIns="4460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FBFBEBD-B898-08A0-BEE5-AF6F8A671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1791" y="9519679"/>
            <a:ext cx="2986358" cy="500616"/>
          </a:xfrm>
          <a:prstGeom prst="rect">
            <a:avLst/>
          </a:prstGeom>
        </p:spPr>
        <p:txBody>
          <a:bodyPr vert="horz" wrap="square" lIns="89202" tIns="44601" rIns="89202" bIns="446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6622B2-8E5F-47C3-AD67-B8C5D977049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47" algn="l" defTabSz="914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7" algn="l" defTabSz="914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6" algn="l" defTabSz="914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15" algn="l" defTabSz="914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4510-4A29-4451-8437-4F8FBC6D1247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7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BE2C-B720-4954-9B54-3F0C86AD3FDD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83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E33D-E04D-44FE-80B5-7316A15650B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539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90" y="274639"/>
            <a:ext cx="8226425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8790" y="1600201"/>
            <a:ext cx="8226425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02CCDB-BE5D-4C18-15CD-B2522854B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CAEC8A-7D81-DEC5-7336-05DF2BD30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A3B40-A7FB-6217-4A3D-9AD0CA2C1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07318-9398-456E-A6B4-65F6975E0F6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522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E7595-8CE2-446F-A197-4A1ABCF1EBB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2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E11E-A153-44C3-8B55-D9D66C93D4E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3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481EC9-B702-417B-9307-CAD5705063F0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8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641179-08E3-4A0F-9B18-3EACBDD035D0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0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FF9D6-3B91-4519-8D73-3C2A2806CEB8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00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986611-01BB-48F5-9BF1-E3103406B6FC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3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2D518-5821-4A58-AA74-E2D4F12C2550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7730-466E-4381-8E33-73ACBB72BE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708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C2F27-4A80-4492-9A4F-91EFF785E2C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3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A7170A-796A-4264-A139-E57FD411958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6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46D69-F192-4046-A15B-7662F00ECD88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6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8788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A52B9E-B5C1-43D6-84C5-3FA61F2D56D3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6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7013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7013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AD8667-2996-4ACA-BA79-82E0C417897C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76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7013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0F639C-E622-43CA-ADA4-2AFA92FC23B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82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8788" y="1600200"/>
            <a:ext cx="8226425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DF426-BA97-4892-90F7-128B829F2F6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8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8788" y="1600200"/>
            <a:ext cx="4037012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7013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8788" y="3938588"/>
            <a:ext cx="8226425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CD0E2C-307C-4E45-A1F9-D61955896F9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60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7013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7013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1DB7F-5BD3-449C-B586-4CD6ED302A8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30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8226425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8788" y="3938588"/>
            <a:ext cx="8226425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2B4C7-F9DD-4652-9BAF-60CB85AECADC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7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FD6C-E864-445D-B6DB-545341638BA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28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55768-F4C2-4145-9EFE-E9344B6DC3A1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2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BE028-EFB7-45D3-86DE-5902DA8AC894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60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2F54CC-01E2-4EDB-B1C6-085BFB43EFD1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28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7013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10DC6D-C25E-4495-BA5A-C6790702D683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38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E5932-7189-4A53-9A77-83E460FBD6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64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066E8-C218-422A-BF01-084CEC9DFDB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44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FF9A8-B3DC-4913-95DA-CB500D1317F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70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35054-AF1C-4D57-A310-95A5F5AD17B1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F0859E-206B-4609-9E5C-050A2825074D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1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4CA62-10B4-4855-8249-C4B7BF3FAC30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AFB0-C897-4AFF-8062-069E653D037D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8930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8788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F8692-CD1C-469B-84F5-BAE6F1B6C67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57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458788" y="1600200"/>
            <a:ext cx="8226425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29904-AB48-4B8E-A8EE-2F778C359C9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6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7013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CE902-D7DD-4D1C-B7E7-EEE19BF1066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8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7013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B73DC-FB90-4AD9-9CDC-5EE2C4A003ED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68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8226425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8788" y="3938588"/>
            <a:ext cx="8226425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B0E6D6-2A18-44F6-AC61-4055FE658C81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89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CE8DD-7F4C-4BBB-ABF1-F989DC78CDC0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59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04264-D3E1-4317-98B8-DE26391A2D6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7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B82F65-E5DD-4B61-9C97-F95CA9FB62A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24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DFEF4-E2D0-49AA-B6FA-D330FE5EC42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27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FEB30-D050-47AC-8AEC-805DA88505A4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84B3-E713-44B5-99AB-E625E570A6A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088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E25134-ED89-4FBE-BB99-1D88144EE6E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50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CE45B-F1F5-4EB6-B3C3-167AFD2F761D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61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B4611A-BDE7-4D33-BEB3-5FF7E43FF438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32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920EE-1502-4663-B757-31E988D55A9D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23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E9A6C-CD50-4C56-A4B1-82938D3024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09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8788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E36CB-AE68-40FD-98F9-316C0213F23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41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7013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7013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7A631-D49A-40BE-88B8-DCC5CBA63D6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97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7013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D70919-7360-4CDF-B4DD-49E28F346D8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34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8788" y="1600200"/>
            <a:ext cx="8226425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869CF-36C9-4477-B070-EAFFE736D89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96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8788" y="1600200"/>
            <a:ext cx="4037012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7013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8788" y="3938588"/>
            <a:ext cx="8226425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B76B53-34D6-45F8-9111-E813D53DB9E4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5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A232-96E5-46F0-B5D8-3CDC2976EE5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88309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7012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7013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7013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766978-1507-41A4-BB76-47B3AA8C53E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31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8788" y="1600200"/>
            <a:ext cx="8226425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8788" y="3938588"/>
            <a:ext cx="8226425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CEAEE-6830-43CB-9DA9-8062672B03D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95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227D1-E5AC-4F64-BD72-88528A03317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2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DD1E6-5F80-4B1A-B5AD-8B037C3462B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08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EA011-A1DE-458E-8E8B-05376E15345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82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9640B3-EF82-44D8-AF90-3BC0396E509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688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9E6818-F82D-436A-ACDF-9A6934616634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57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E00CB-1ED6-4FC8-BE5A-02ED2F48282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09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7752A8-0EE2-4F5D-8107-8F69CC0AD6D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87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461B3-1FA7-4940-880D-A26AC34BDFB1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8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5058-FBE9-46F9-9B14-5DFBD9E83CE7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2060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FBC7C-3025-490B-BAC3-F724DEB25F1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50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10350-5393-4563-969F-1348BBC186A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59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857236-F317-4FE0-9474-B1C79F24D84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BE07-1C81-418C-8D61-604243EFFEE3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325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6856-341F-45EA-ACEB-A8E200F4FC1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797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F0A232-96E5-46F0-B5D8-3CDC2976EE5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866" r:id="rId1"/>
    <p:sldLayoutId id="2147492867" r:id="rId2"/>
    <p:sldLayoutId id="2147492868" r:id="rId3"/>
    <p:sldLayoutId id="2147492869" r:id="rId4"/>
    <p:sldLayoutId id="2147492870" r:id="rId5"/>
    <p:sldLayoutId id="2147492871" r:id="rId6"/>
    <p:sldLayoutId id="2147492872" r:id="rId7"/>
    <p:sldLayoutId id="2147492873" r:id="rId8"/>
    <p:sldLayoutId id="2147492874" r:id="rId9"/>
    <p:sldLayoutId id="2147492875" r:id="rId10"/>
    <p:sldLayoutId id="2147492876" r:id="rId11"/>
    <p:sldLayoutId id="214749287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5225"/>
            <a:ext cx="2130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0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4F377-16E8-4922-846A-0A1E4340F593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5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895" r:id="rId1"/>
    <p:sldLayoutId id="2147492896" r:id="rId2"/>
    <p:sldLayoutId id="2147492897" r:id="rId3"/>
    <p:sldLayoutId id="2147492898" r:id="rId4"/>
    <p:sldLayoutId id="2147492899" r:id="rId5"/>
    <p:sldLayoutId id="2147492900" r:id="rId6"/>
    <p:sldLayoutId id="2147492901" r:id="rId7"/>
    <p:sldLayoutId id="2147492902" r:id="rId8"/>
    <p:sldLayoutId id="2147492903" r:id="rId9"/>
    <p:sldLayoutId id="2147492904" r:id="rId10"/>
    <p:sldLayoutId id="2147492905" r:id="rId11"/>
    <p:sldLayoutId id="2147492906" r:id="rId12"/>
    <p:sldLayoutId id="2147492907" r:id="rId13"/>
    <p:sldLayoutId id="2147492908" r:id="rId14"/>
    <p:sldLayoutId id="2147492909" r:id="rId15"/>
    <p:sldLayoutId id="2147492910" r:id="rId16"/>
    <p:sldLayoutId id="214749291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5225"/>
            <a:ext cx="2130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0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95DA0-91BC-4EA1-B6E8-3B2E6BE1BE2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7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  <p:sldLayoutId id="2147492914" r:id="rId2"/>
    <p:sldLayoutId id="2147492915" r:id="rId3"/>
    <p:sldLayoutId id="2147492916" r:id="rId4"/>
    <p:sldLayoutId id="2147492917" r:id="rId5"/>
    <p:sldLayoutId id="2147492918" r:id="rId6"/>
    <p:sldLayoutId id="2147492919" r:id="rId7"/>
    <p:sldLayoutId id="2147492920" r:id="rId8"/>
    <p:sldLayoutId id="2147492921" r:id="rId9"/>
    <p:sldLayoutId id="2147492922" r:id="rId10"/>
    <p:sldLayoutId id="2147492923" r:id="rId11"/>
    <p:sldLayoutId id="2147492924" r:id="rId12"/>
    <p:sldLayoutId id="2147492925" r:id="rId13"/>
    <p:sldLayoutId id="2147492926" r:id="rId14"/>
    <p:sldLayoutId id="214749292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5225"/>
            <a:ext cx="2130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0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2F21E-3A8D-4F72-8094-31D284FC7A7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9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29" r:id="rId1"/>
    <p:sldLayoutId id="2147492930" r:id="rId2"/>
    <p:sldLayoutId id="2147492931" r:id="rId3"/>
    <p:sldLayoutId id="2147492932" r:id="rId4"/>
    <p:sldLayoutId id="2147492933" r:id="rId5"/>
    <p:sldLayoutId id="2147492934" r:id="rId6"/>
    <p:sldLayoutId id="2147492935" r:id="rId7"/>
    <p:sldLayoutId id="2147492936" r:id="rId8"/>
    <p:sldLayoutId id="2147492937" r:id="rId9"/>
    <p:sldLayoutId id="2147492938" r:id="rId10"/>
    <p:sldLayoutId id="2147492939" r:id="rId11"/>
    <p:sldLayoutId id="2147492940" r:id="rId12"/>
    <p:sldLayoutId id="2147492941" r:id="rId13"/>
    <p:sldLayoutId id="2147492942" r:id="rId14"/>
    <p:sldLayoutId id="2147492943" r:id="rId15"/>
    <p:sldLayoutId id="2147492944" r:id="rId16"/>
    <p:sldLayoutId id="214749294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9BD8A-828A-407B-87F8-73FD8F98E72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47" r:id="rId1"/>
    <p:sldLayoutId id="2147492948" r:id="rId2"/>
    <p:sldLayoutId id="2147492949" r:id="rId3"/>
    <p:sldLayoutId id="2147492950" r:id="rId4"/>
    <p:sldLayoutId id="2147492951" r:id="rId5"/>
    <p:sldLayoutId id="2147492952" r:id="rId6"/>
    <p:sldLayoutId id="2147492953" r:id="rId7"/>
    <p:sldLayoutId id="2147492954" r:id="rId8"/>
    <p:sldLayoutId id="2147492955" r:id="rId9"/>
    <p:sldLayoutId id="2147492956" r:id="rId10"/>
    <p:sldLayoutId id="2147492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2800" dirty="0" smtClean="0">
                <a:solidFill>
                  <a:schemeClr val="tx1"/>
                </a:solidFill>
              </a:rPr>
              <a:t>¿Cuándo nos encontramos ante un texto </a:t>
            </a:r>
            <a:br>
              <a:rPr lang="es-ES_tradnl" altLang="es-ES" sz="2800" dirty="0" smtClean="0">
                <a:solidFill>
                  <a:schemeClr val="tx1"/>
                </a:solidFill>
              </a:rPr>
            </a:br>
            <a:r>
              <a:rPr lang="es-ES_tradnl" altLang="es-ES" sz="2800" dirty="0" smtClean="0">
                <a:solidFill>
                  <a:schemeClr val="tx1"/>
                </a:solidFill>
              </a:rPr>
              <a:t>o discurso vitivinícola? </a:t>
            </a:r>
            <a:r>
              <a:rPr lang="es-ES" altLang="es-ES" sz="2000" dirty="0" smtClean="0">
                <a:solidFill>
                  <a:schemeClr val="tx1"/>
                </a:solidFill>
              </a:rPr>
              <a:t/>
            </a:r>
            <a:br>
              <a:rPr lang="es-ES" altLang="es-ES" sz="2000" dirty="0" smtClean="0">
                <a:solidFill>
                  <a:schemeClr val="tx1"/>
                </a:solidFill>
              </a:rPr>
            </a:br>
            <a:endParaRPr lang="es-ES" altLang="es-ES" sz="2000" dirty="0" smtClean="0">
              <a:solidFill>
                <a:schemeClr val="tx1"/>
              </a:solidFill>
            </a:endParaRPr>
          </a:p>
        </p:txBody>
      </p:sp>
      <p:sp>
        <p:nvSpPr>
          <p:cNvPr id="37891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4358024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s-ES_tradnl" altLang="es-ES" dirty="0" smtClean="0">
                <a:solidFill>
                  <a:schemeClr val="tx1"/>
                </a:solidFill>
              </a:rPr>
              <a:t>Dobletes</a:t>
            </a:r>
            <a:endParaRPr lang="es-ES" altLang="es-ES" dirty="0" smtClean="0">
              <a:solidFill>
                <a:schemeClr val="tx1"/>
              </a:solidFill>
            </a:endParaRPr>
          </a:p>
        </p:txBody>
      </p:sp>
      <p:sp>
        <p:nvSpPr>
          <p:cNvPr id="46083" name="2 Marcador de texto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040187" cy="790575"/>
          </a:xfrm>
        </p:spPr>
        <p:txBody>
          <a:bodyPr/>
          <a:lstStyle/>
          <a:p>
            <a:r>
              <a:rPr lang="es-ES_tradnl" altLang="es-ES" dirty="0" smtClean="0"/>
              <a:t>Forma popular</a:t>
            </a:r>
            <a:endParaRPr lang="es-ES" altLang="es-ES" dirty="0" smtClean="0"/>
          </a:p>
        </p:txBody>
      </p:sp>
      <p:sp>
        <p:nvSpPr>
          <p:cNvPr id="4608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altLang="es-ES" sz="2000" dirty="0" smtClean="0">
                <a:solidFill>
                  <a:schemeClr val="bg1"/>
                </a:solidFill>
              </a:rPr>
              <a:t>Cocer, hervir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Tufo, gas mefítico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Espíritu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Descobajar, </a:t>
            </a:r>
            <a:r>
              <a:rPr lang="es-ES_tradnl" altLang="es-ES" sz="2000" dirty="0" err="1" smtClean="0">
                <a:solidFill>
                  <a:schemeClr val="bg1"/>
                </a:solidFill>
              </a:rPr>
              <a:t>desrasponar</a:t>
            </a:r>
            <a:endParaRPr lang="es-ES_tradnl" altLang="es-ES" sz="2000" dirty="0" smtClean="0">
              <a:solidFill>
                <a:schemeClr val="bg1"/>
              </a:solidFill>
            </a:endParaRP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Casca, brisa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Murgón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Cólico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Amarillo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Ceniza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Limpia, corrimiento</a:t>
            </a:r>
          </a:p>
          <a:p>
            <a:r>
              <a:rPr lang="es-ES_tradnl" altLang="es-ES" sz="2000" dirty="0" smtClean="0">
                <a:solidFill>
                  <a:schemeClr val="bg1"/>
                </a:solidFill>
              </a:rPr>
              <a:t>Etc.</a:t>
            </a:r>
          </a:p>
          <a:p>
            <a:endParaRPr lang="es-ES" altLang="es-ES" dirty="0" smtClean="0"/>
          </a:p>
        </p:txBody>
      </p:sp>
      <p:sp>
        <p:nvSpPr>
          <p:cNvPr id="4608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25538"/>
            <a:ext cx="4041775" cy="790575"/>
          </a:xfrm>
        </p:spPr>
        <p:txBody>
          <a:bodyPr/>
          <a:lstStyle/>
          <a:p>
            <a:r>
              <a:rPr lang="es-ES_tradnl" altLang="es-ES" dirty="0" smtClean="0"/>
              <a:t>Forma culta</a:t>
            </a:r>
            <a:endParaRPr lang="es-ES" altLang="es-ES" dirty="0" smtClean="0"/>
          </a:p>
        </p:txBody>
      </p:sp>
      <p:sp>
        <p:nvSpPr>
          <p:cNvPr id="4608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altLang="es-ES" sz="2000" smtClean="0">
                <a:solidFill>
                  <a:schemeClr val="bg1"/>
                </a:solidFill>
              </a:rPr>
              <a:t>Fermentar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Anhídrido carbónico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Alcohol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Despalillado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Orujo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Acodo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Zarcillo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Clorosis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Oidio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Cuajado</a:t>
            </a:r>
          </a:p>
          <a:p>
            <a:r>
              <a:rPr lang="es-ES_tradnl" altLang="es-ES" sz="2000" smtClean="0">
                <a:solidFill>
                  <a:schemeClr val="bg1"/>
                </a:solidFill>
              </a:rPr>
              <a:t>Etc.</a:t>
            </a:r>
          </a:p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409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>
                <a:solidFill>
                  <a:schemeClr val="tx1"/>
                </a:solidFill>
              </a:rPr>
              <a:t>El francés lengua dominante</a:t>
            </a:r>
          </a:p>
        </p:txBody>
      </p:sp>
      <p:sp>
        <p:nvSpPr>
          <p:cNvPr id="47107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altLang="es-ES" dirty="0" smtClean="0"/>
              <a:t>Enología</a:t>
            </a:r>
            <a:endParaRPr lang="es-ES" altLang="es-ES" dirty="0" smtClean="0"/>
          </a:p>
          <a:p>
            <a:r>
              <a:rPr lang="es-ES" altLang="es-ES" dirty="0" smtClean="0"/>
              <a:t>Barrica</a:t>
            </a:r>
          </a:p>
          <a:p>
            <a:r>
              <a:rPr lang="es-ES" altLang="es-ES" dirty="0" smtClean="0"/>
              <a:t>Buqué </a:t>
            </a:r>
          </a:p>
          <a:p>
            <a:r>
              <a:rPr lang="es-ES" altLang="es-ES" dirty="0" smtClean="0"/>
              <a:t>Clarete </a:t>
            </a:r>
          </a:p>
          <a:p>
            <a:r>
              <a:rPr lang="es-ES" altLang="es-ES" dirty="0" smtClean="0"/>
              <a:t>*</a:t>
            </a:r>
            <a:r>
              <a:rPr lang="es-ES" altLang="es-ES" dirty="0" err="1" smtClean="0"/>
              <a:t>Coupage</a:t>
            </a:r>
            <a:r>
              <a:rPr lang="es-ES" altLang="es-ES" dirty="0" smtClean="0"/>
              <a:t> </a:t>
            </a:r>
          </a:p>
          <a:p>
            <a:r>
              <a:rPr lang="es-ES" altLang="es-ES" dirty="0" smtClean="0"/>
              <a:t>*</a:t>
            </a:r>
            <a:r>
              <a:rPr lang="es-ES" altLang="es-ES" dirty="0" err="1" smtClean="0"/>
              <a:t>Delestaje</a:t>
            </a:r>
            <a:endParaRPr lang="es-ES" altLang="es-ES" dirty="0" smtClean="0"/>
          </a:p>
          <a:p>
            <a:r>
              <a:rPr lang="es-ES" altLang="es-ES" dirty="0" smtClean="0"/>
              <a:t>Sumiller</a:t>
            </a:r>
          </a:p>
        </p:txBody>
      </p:sp>
      <p:sp>
        <p:nvSpPr>
          <p:cNvPr id="47108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altLang="es-ES" dirty="0" err="1" smtClean="0"/>
              <a:t>Portainjerto</a:t>
            </a:r>
            <a:endParaRPr lang="es-ES_tradnl" altLang="es-ES" dirty="0" smtClean="0"/>
          </a:p>
          <a:p>
            <a:r>
              <a:rPr lang="es-ES" altLang="es-ES" dirty="0" smtClean="0"/>
              <a:t>*Vinificación en tinto</a:t>
            </a:r>
          </a:p>
          <a:p>
            <a:r>
              <a:rPr lang="es-ES" altLang="es-ES" dirty="0" smtClean="0"/>
              <a:t>*Prácticas culturales</a:t>
            </a:r>
          </a:p>
          <a:p>
            <a:r>
              <a:rPr lang="es-ES_tradnl" altLang="es-ES" dirty="0" smtClean="0"/>
              <a:t>*</a:t>
            </a:r>
            <a:r>
              <a:rPr lang="es-ES_tradnl" altLang="es-ES" dirty="0" err="1" smtClean="0"/>
              <a:t>Terroir</a:t>
            </a:r>
            <a:endParaRPr lang="es-ES" altLang="es-ES" dirty="0" smtClean="0"/>
          </a:p>
        </p:txBody>
      </p:sp>
      <p:pic>
        <p:nvPicPr>
          <p:cNvPr id="47109" name="Picture 2" descr="Resultado de imagen de bodegas franco españo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248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936625"/>
          </a:xfrm>
        </p:spPr>
        <p:txBody>
          <a:bodyPr/>
          <a:lstStyle/>
          <a:p>
            <a:pPr eaLnBrk="1" hangingPunct="1"/>
            <a:r>
              <a:rPr lang="es-ES" altLang="es-ES" sz="3600" dirty="0" smtClean="0">
                <a:solidFill>
                  <a:schemeClr val="tx1"/>
                </a:solidFill>
              </a:rPr>
              <a:t>Variación </a:t>
            </a:r>
            <a:r>
              <a:rPr lang="es-ES" altLang="es-ES" sz="3600" dirty="0" err="1" smtClean="0">
                <a:solidFill>
                  <a:schemeClr val="tx1"/>
                </a:solidFill>
              </a:rPr>
              <a:t>diatópica</a:t>
            </a:r>
            <a:r>
              <a:rPr lang="es-ES" altLang="es-ES" sz="3600" dirty="0" smtClean="0">
                <a:solidFill>
                  <a:schemeClr val="tx1"/>
                </a:solidFill>
              </a:rPr>
              <a:t> </a:t>
            </a:r>
            <a:br>
              <a:rPr lang="es-ES" altLang="es-ES" sz="3600" dirty="0" smtClean="0">
                <a:solidFill>
                  <a:schemeClr val="tx1"/>
                </a:solidFill>
              </a:rPr>
            </a:br>
            <a:r>
              <a:rPr lang="es-ES" altLang="es-ES" sz="3600" dirty="0" smtClean="0">
                <a:solidFill>
                  <a:schemeClr val="tx1"/>
                </a:solidFill>
              </a:rPr>
              <a:t>-dialectología-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s-ES" altLang="es-ES" sz="20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s-ES" altLang="es-ES" sz="20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altLang="es-ES" sz="2000" dirty="0"/>
              <a:t>E</a:t>
            </a:r>
            <a:r>
              <a:rPr lang="es-ES" altLang="es-ES" sz="2000" dirty="0" smtClean="0"/>
              <a:t>spergurar (</a:t>
            </a:r>
            <a:r>
              <a:rPr lang="es-ES" altLang="es-ES" sz="2000" dirty="0" err="1" smtClean="0"/>
              <a:t>Badarán</a:t>
            </a:r>
            <a:r>
              <a:rPr lang="es-ES" altLang="es-ES" sz="2000" dirty="0" smtClean="0"/>
              <a:t>), escardar (</a:t>
            </a:r>
            <a:r>
              <a:rPr lang="es-ES" altLang="es-ES" sz="2000" dirty="0" err="1" smtClean="0"/>
              <a:t>Uruñuela</a:t>
            </a:r>
            <a:r>
              <a:rPr lang="es-ES" altLang="es-ES" sz="2000" dirty="0" smtClean="0"/>
              <a:t>), </a:t>
            </a:r>
            <a:r>
              <a:rPr lang="es-ES" altLang="es-ES" sz="2000" dirty="0" err="1" smtClean="0"/>
              <a:t>esparrar</a:t>
            </a:r>
            <a:r>
              <a:rPr lang="es-ES" altLang="es-ES" sz="2000" dirty="0" smtClean="0"/>
              <a:t> (Alcanadre), </a:t>
            </a:r>
            <a:r>
              <a:rPr lang="es-ES" altLang="es-ES" sz="2000" dirty="0" err="1" smtClean="0"/>
              <a:t>deshornizar</a:t>
            </a:r>
            <a:r>
              <a:rPr lang="es-ES" altLang="es-ES" sz="2000" dirty="0" smtClean="0"/>
              <a:t> (</a:t>
            </a:r>
            <a:r>
              <a:rPr lang="es-ES" altLang="es-ES" sz="2000" dirty="0" err="1" smtClean="0"/>
              <a:t>Camprovín</a:t>
            </a:r>
            <a:r>
              <a:rPr lang="es-ES" altLang="es-ES" sz="2000" dirty="0" smtClean="0"/>
              <a:t>, Bobadilla y Baños de Río </a:t>
            </a:r>
            <a:r>
              <a:rPr lang="es-ES" altLang="es-ES" sz="2000" dirty="0" err="1" smtClean="0"/>
              <a:t>Tobía</a:t>
            </a:r>
            <a:r>
              <a:rPr lang="es-ES" altLang="es-ES" sz="2000" dirty="0" smtClean="0"/>
              <a:t>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_tradnl" altLang="es-ES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altLang="es-ES" sz="2000" dirty="0" smtClean="0"/>
              <a:t>En otras regiones: </a:t>
            </a:r>
            <a:r>
              <a:rPr lang="es-ES_tradnl" altLang="es-ES" sz="2000" i="1" dirty="0" smtClean="0"/>
              <a:t>despampanar</a:t>
            </a:r>
            <a:r>
              <a:rPr lang="es-ES_tradnl" altLang="es-ES" sz="2000" dirty="0" smtClean="0"/>
              <a:t> (</a:t>
            </a:r>
            <a:r>
              <a:rPr lang="es-ES_tradnl" altLang="es-ES" sz="2000" dirty="0" err="1" smtClean="0"/>
              <a:t>Azagra</a:t>
            </a:r>
            <a:r>
              <a:rPr lang="es-ES_tradnl" altLang="es-ES" sz="2000" dirty="0" smtClean="0"/>
              <a:t> –Navarra-), </a:t>
            </a:r>
            <a:r>
              <a:rPr lang="es-ES_tradnl" altLang="es-ES" sz="2000" i="1" dirty="0" err="1" smtClean="0"/>
              <a:t>esporgar</a:t>
            </a:r>
            <a:r>
              <a:rPr lang="es-ES_tradnl" altLang="es-ES" sz="2000" dirty="0" smtClean="0"/>
              <a:t> (comarca Requena-Utiel –Valencia-), </a:t>
            </a:r>
            <a:r>
              <a:rPr lang="es-ES_tradnl" altLang="es-ES" sz="2000" dirty="0" err="1" smtClean="0"/>
              <a:t>espampanar</a:t>
            </a:r>
            <a:r>
              <a:rPr lang="es-ES_tradnl" altLang="es-ES" sz="2000" dirty="0" smtClean="0"/>
              <a:t> (La </a:t>
            </a:r>
            <a:r>
              <a:rPr lang="es-ES_tradnl" altLang="es-ES" sz="2000" dirty="0" err="1" smtClean="0"/>
              <a:t>Gería</a:t>
            </a:r>
            <a:r>
              <a:rPr lang="es-ES_tradnl" altLang="es-ES" sz="2000" dirty="0" smtClean="0"/>
              <a:t> –Lanzarote-).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_tradnl" altLang="es-ES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altLang="es-ES" sz="2000" dirty="0" smtClean="0"/>
              <a:t>Otras formas: castrar, destallar, </a:t>
            </a:r>
            <a:r>
              <a:rPr lang="es-ES_tradnl" altLang="es-ES" sz="2000" dirty="0" err="1" smtClean="0"/>
              <a:t>destallicar</a:t>
            </a:r>
            <a:r>
              <a:rPr lang="es-ES_tradnl" altLang="es-ES" sz="2000" dirty="0" smtClean="0"/>
              <a:t>, despleguetear, despimpollar, </a:t>
            </a:r>
            <a:r>
              <a:rPr lang="es-ES_tradnl" altLang="es-ES" sz="2000" dirty="0" err="1" smtClean="0"/>
              <a:t>despollonar</a:t>
            </a:r>
            <a:r>
              <a:rPr lang="es-ES_tradnl" altLang="es-ES" sz="2000" dirty="0" smtClean="0"/>
              <a:t>, </a:t>
            </a:r>
            <a:r>
              <a:rPr lang="es-ES_tradnl" altLang="es-ES" sz="2000" dirty="0" err="1" smtClean="0"/>
              <a:t>desramillar</a:t>
            </a:r>
            <a:r>
              <a:rPr lang="es-ES_tradnl" altLang="es-ES" sz="2000" dirty="0" smtClean="0"/>
              <a:t>, </a:t>
            </a:r>
            <a:r>
              <a:rPr lang="es-ES_tradnl" altLang="es-ES" sz="2000" dirty="0" err="1" smtClean="0"/>
              <a:t>desarrocinar</a:t>
            </a:r>
            <a:r>
              <a:rPr lang="es-ES_tradnl" altLang="es-ES" sz="2000" dirty="0" smtClean="0"/>
              <a:t>, </a:t>
            </a:r>
            <a:r>
              <a:rPr lang="es-ES_tradnl" altLang="es-ES" sz="2000" dirty="0" err="1" smtClean="0"/>
              <a:t>sarracinar</a:t>
            </a:r>
            <a:r>
              <a:rPr lang="es-ES_tradnl" altLang="es-ES" sz="2000" dirty="0" smtClean="0"/>
              <a:t>, </a:t>
            </a:r>
            <a:r>
              <a:rPr lang="es-ES_tradnl" altLang="es-ES" sz="2000" dirty="0" err="1" smtClean="0"/>
              <a:t>esbordegar</a:t>
            </a:r>
            <a:r>
              <a:rPr lang="es-ES_tradnl" altLang="es-ES" sz="2000" dirty="0" smtClean="0"/>
              <a:t>, </a:t>
            </a:r>
            <a:r>
              <a:rPr lang="es-ES_tradnl" altLang="es-ES" sz="2000" dirty="0" err="1" smtClean="0"/>
              <a:t>espurgar</a:t>
            </a:r>
            <a:r>
              <a:rPr lang="es-ES_tradnl" altLang="es-ES" sz="2000" dirty="0" smtClean="0"/>
              <a:t>, dar de mano, deslechugar, desmamonar, deslechuguillar, desfollonar.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_tradnl" altLang="es-ES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altLang="es-ES" sz="2000" dirty="0" smtClean="0"/>
              <a:t>Total: 23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altLang="es-E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8218488" cy="791865"/>
          </a:xfrm>
        </p:spPr>
        <p:txBody>
          <a:bodyPr/>
          <a:lstStyle/>
          <a:p>
            <a:pPr eaLnBrk="1" hangingPunct="1"/>
            <a:r>
              <a:rPr lang="es-ES" altLang="es-ES" sz="4000" dirty="0" smtClean="0">
                <a:solidFill>
                  <a:srgbClr val="FFFF66"/>
                </a:solidFill>
              </a:rPr>
              <a:t/>
            </a:r>
            <a:br>
              <a:rPr lang="es-ES" altLang="es-ES" sz="4000" dirty="0" smtClean="0">
                <a:solidFill>
                  <a:srgbClr val="FFFF66"/>
                </a:solidFill>
              </a:rPr>
            </a:br>
            <a:r>
              <a:rPr lang="es-ES" altLang="es-ES" sz="4000" dirty="0" smtClean="0">
                <a:solidFill>
                  <a:schemeClr val="tx1"/>
                </a:solidFill>
              </a:rPr>
              <a:t>Neologismos</a:t>
            </a:r>
            <a:r>
              <a:rPr lang="es-ES" altLang="es-ES" sz="4000" dirty="0" smtClean="0">
                <a:solidFill>
                  <a:schemeClr val="bg1"/>
                </a:solidFill>
              </a:rPr>
              <a:t/>
            </a:r>
            <a:br>
              <a:rPr lang="es-ES" altLang="es-ES" sz="4000" dirty="0" smtClean="0">
                <a:solidFill>
                  <a:schemeClr val="bg1"/>
                </a:solidFill>
              </a:rPr>
            </a:br>
            <a:endParaRPr lang="es-ES" altLang="es-ES" sz="4000" dirty="0" smtClean="0">
              <a:solidFill>
                <a:schemeClr val="bg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algn="just" eaLnBrk="1" hangingPunct="1"/>
            <a:r>
              <a:rPr lang="es-ES_tradnl" altLang="es-ES" sz="2400" dirty="0" err="1" smtClean="0"/>
              <a:t>Delestaje</a:t>
            </a:r>
            <a:endParaRPr lang="es-ES" altLang="es-ES" sz="2400" dirty="0" smtClean="0"/>
          </a:p>
          <a:p>
            <a:pPr algn="just" eaLnBrk="1" hangingPunct="1"/>
            <a:r>
              <a:rPr lang="es-ES" altLang="es-ES" sz="2400" dirty="0" smtClean="0"/>
              <a:t>Nariz electrónica</a:t>
            </a:r>
          </a:p>
          <a:p>
            <a:pPr algn="just" eaLnBrk="1" hangingPunct="1"/>
            <a:r>
              <a:rPr lang="es-ES" altLang="es-ES" sz="2400" dirty="0" smtClean="0"/>
              <a:t>Derechos de plantación, </a:t>
            </a:r>
            <a:r>
              <a:rPr lang="es-ES" altLang="es-ES" sz="2400" dirty="0" err="1" smtClean="0"/>
              <a:t>vcprd</a:t>
            </a:r>
            <a:r>
              <a:rPr lang="es-ES" altLang="es-ES" sz="2400" dirty="0" smtClean="0"/>
              <a:t>, destilación de crisis…</a:t>
            </a:r>
          </a:p>
          <a:p>
            <a:pPr algn="just" eaLnBrk="1" hangingPunct="1"/>
            <a:r>
              <a:rPr lang="es-ES" altLang="es-ES" sz="2400" dirty="0" smtClean="0"/>
              <a:t>Vinos de alta expresión, vinos de autor, vinos de pago, vinos </a:t>
            </a:r>
            <a:r>
              <a:rPr lang="es-ES" altLang="es-ES" sz="2400" dirty="0" err="1" smtClean="0"/>
              <a:t>monovarietales</a:t>
            </a:r>
            <a:r>
              <a:rPr lang="es-ES" altLang="es-ES" sz="2400" dirty="0" smtClean="0"/>
              <a:t>… </a:t>
            </a:r>
          </a:p>
          <a:p>
            <a:pPr algn="just" eaLnBrk="1" hangingPunct="1"/>
            <a:r>
              <a:rPr lang="es-ES" altLang="es-ES" sz="2400" dirty="0" err="1" smtClean="0"/>
              <a:t>Enoterapia</a:t>
            </a:r>
            <a:r>
              <a:rPr lang="es-ES" altLang="es-ES" sz="2400" dirty="0" smtClean="0"/>
              <a:t>, </a:t>
            </a:r>
            <a:r>
              <a:rPr lang="es-ES" altLang="es-ES" sz="2400" dirty="0" err="1" smtClean="0"/>
              <a:t>vinoterapia</a:t>
            </a:r>
            <a:endParaRPr lang="es-ES" altLang="es-ES" sz="2400" dirty="0" smtClean="0"/>
          </a:p>
          <a:p>
            <a:pPr algn="just" eaLnBrk="1" hangingPunct="1"/>
            <a:r>
              <a:rPr lang="es-ES_tradnl" altLang="es-ES" sz="2400" dirty="0" err="1" smtClean="0"/>
              <a:t>Enotienda</a:t>
            </a:r>
            <a:endParaRPr lang="es-ES" altLang="es-ES" sz="2400" dirty="0" smtClean="0"/>
          </a:p>
          <a:p>
            <a:pPr algn="just" eaLnBrk="1" hangingPunct="1"/>
            <a:r>
              <a:rPr lang="es-ES" altLang="es-ES" sz="2400" dirty="0" err="1" smtClean="0"/>
              <a:t>Enoturismo</a:t>
            </a:r>
            <a:endParaRPr lang="es-ES" altLang="es-ES" sz="2400" dirty="0" smtClean="0"/>
          </a:p>
          <a:p>
            <a:pPr algn="just" eaLnBrk="1" hangingPunct="1"/>
            <a:r>
              <a:rPr lang="es-ES_tradnl" altLang="es-ES" sz="2400" dirty="0" err="1" smtClean="0"/>
              <a:t>Vinobús</a:t>
            </a:r>
            <a:endParaRPr lang="es-ES" altLang="es-ES" sz="2400" dirty="0" smtClean="0"/>
          </a:p>
          <a:p>
            <a:pPr algn="just" eaLnBrk="1" hangingPunct="1"/>
            <a:r>
              <a:rPr lang="es-ES" altLang="es-ES" sz="2400" dirty="0" err="1" smtClean="0"/>
              <a:t>Enoarquitectura</a:t>
            </a:r>
            <a:endParaRPr lang="es-ES" altLang="es-ES" sz="2400" dirty="0" smtClean="0"/>
          </a:p>
          <a:p>
            <a:pPr algn="just" eaLnBrk="1" hangingPunct="1"/>
            <a:r>
              <a:rPr lang="es-ES_tradnl" altLang="es-ES" sz="2400" dirty="0" smtClean="0"/>
              <a:t>Catedrales del vino</a:t>
            </a:r>
            <a:endParaRPr lang="es-ES" altLang="es-ES" sz="2400" dirty="0" smtClean="0"/>
          </a:p>
        </p:txBody>
      </p:sp>
      <p:pic>
        <p:nvPicPr>
          <p:cNvPr id="49156" name="Picture 5" descr="bodega-marques-de-ri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4211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2400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3095625" cy="647700"/>
          </a:xfrm>
        </p:spPr>
        <p:txBody>
          <a:bodyPr/>
          <a:lstStyle/>
          <a:p>
            <a:pPr algn="l"/>
            <a:r>
              <a:rPr lang="es-ES" altLang="es-ES" dirty="0" smtClean="0">
                <a:solidFill>
                  <a:schemeClr val="tx1"/>
                </a:solidFill>
              </a:rPr>
              <a:t>Arcaísmos</a:t>
            </a:r>
          </a:p>
        </p:txBody>
      </p:sp>
      <p:sp>
        <p:nvSpPr>
          <p:cNvPr id="50179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8788" y="1052513"/>
            <a:ext cx="4037012" cy="50736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z="2400" dirty="0" smtClean="0"/>
              <a:t>Viña:</a:t>
            </a:r>
            <a:r>
              <a:rPr lang="es-ES" altLang="es-ES" sz="2400" i="1" dirty="0" smtClean="0">
                <a:solidFill>
                  <a:schemeClr val="bg1"/>
                </a:solidFill>
              </a:rPr>
              <a:t> </a:t>
            </a:r>
            <a:r>
              <a:rPr lang="es-ES" altLang="es-ES" sz="2400" dirty="0" smtClean="0"/>
              <a:t>Bienteveo, chozos (guardaviñas), herrón, parral,  sulfatadora, </a:t>
            </a:r>
            <a:r>
              <a:rPr lang="es-ES" altLang="es-ES" sz="2400" dirty="0" err="1" smtClean="0"/>
              <a:t>corquete</a:t>
            </a:r>
            <a:r>
              <a:rPr lang="es-ES" altLang="es-ES" sz="2400" dirty="0" smtClean="0"/>
              <a:t>, “tirar de cesto”, acarrear, </a:t>
            </a:r>
            <a:r>
              <a:rPr lang="es-ES" altLang="es-ES" sz="2400" dirty="0" err="1" smtClean="0"/>
              <a:t>comportones</a:t>
            </a:r>
            <a:r>
              <a:rPr lang="es-ES" altLang="es-ES" sz="2400" i="1" dirty="0" smtClean="0"/>
              <a:t>… </a:t>
            </a:r>
          </a:p>
          <a:p>
            <a:pPr algn="just" eaLnBrk="1" hangingPunct="1">
              <a:lnSpc>
                <a:spcPct val="90000"/>
              </a:lnSpc>
            </a:pPr>
            <a:endParaRPr lang="es-ES" altLang="es-ES" sz="2400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400" dirty="0" smtClean="0"/>
              <a:t>Bodega:</a:t>
            </a:r>
            <a:r>
              <a:rPr lang="es-ES" altLang="es-ES" sz="2400" i="1" dirty="0" smtClean="0">
                <a:solidFill>
                  <a:schemeClr val="bg1"/>
                </a:solidFill>
              </a:rPr>
              <a:t> </a:t>
            </a:r>
            <a:r>
              <a:rPr lang="es-ES" altLang="es-ES" sz="2400" dirty="0" smtClean="0"/>
              <a:t>“tirar de horquillo”, “hacer el pie”, pellejo, </a:t>
            </a:r>
            <a:r>
              <a:rPr lang="es-ES" altLang="es-ES" sz="2400" dirty="0" err="1" smtClean="0"/>
              <a:t>torco</a:t>
            </a:r>
            <a:r>
              <a:rPr lang="es-ES" altLang="es-ES" sz="2400" dirty="0" smtClean="0"/>
              <a:t>, entablar, bocoy…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400" dirty="0" smtClean="0"/>
              <a:t>Otros:</a:t>
            </a:r>
            <a:r>
              <a:rPr lang="es-ES" altLang="es-ES" sz="2400" i="1" dirty="0" smtClean="0">
                <a:solidFill>
                  <a:schemeClr val="bg1"/>
                </a:solidFill>
              </a:rPr>
              <a:t> </a:t>
            </a:r>
            <a:r>
              <a:rPr lang="es-ES" altLang="es-ES" sz="2400" dirty="0" err="1" smtClean="0"/>
              <a:t>envás</a:t>
            </a:r>
            <a:r>
              <a:rPr lang="es-ES" altLang="es-ES" sz="2400" dirty="0" smtClean="0"/>
              <a:t>, venta a granel, arrope</a:t>
            </a:r>
            <a:r>
              <a:rPr lang="es-ES" altLang="es-ES" sz="2400" i="1" dirty="0" smtClean="0"/>
              <a:t>… </a:t>
            </a:r>
          </a:p>
          <a:p>
            <a:endParaRPr lang="es-ES" altLang="es-ES" dirty="0" smtClean="0"/>
          </a:p>
        </p:txBody>
      </p:sp>
      <p:pic>
        <p:nvPicPr>
          <p:cNvPr id="50180" name="Picture 6" descr="IMG_02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474913"/>
            <a:ext cx="2808287" cy="1916112"/>
          </a:xfrm>
        </p:spPr>
      </p:pic>
      <p:pic>
        <p:nvPicPr>
          <p:cNvPr id="50181" name="Picture 5" descr="IMG_12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616450"/>
            <a:ext cx="2771775" cy="2079625"/>
          </a:xfrm>
        </p:spPr>
      </p:pic>
      <p:pic>
        <p:nvPicPr>
          <p:cNvPr id="50182" name="Picture 2" descr="Resultado de imagen de guardaviñas badar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41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1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3384550" cy="1108075"/>
          </a:xfrm>
        </p:spPr>
        <p:txBody>
          <a:bodyPr/>
          <a:lstStyle/>
          <a:p>
            <a:r>
              <a:rPr lang="es-ES" altLang="es-ES" sz="2400" dirty="0" smtClean="0">
                <a:solidFill>
                  <a:schemeClr val="tx1"/>
                </a:solidFill>
              </a:rPr>
              <a:t>Figuras retóricas: </a:t>
            </a:r>
            <a:br>
              <a:rPr lang="es-ES" altLang="es-ES" sz="2400" dirty="0" smtClean="0">
                <a:solidFill>
                  <a:schemeClr val="tx1"/>
                </a:solidFill>
              </a:rPr>
            </a:br>
            <a:r>
              <a:rPr lang="es-ES" altLang="es-ES" sz="2400" dirty="0" smtClean="0">
                <a:solidFill>
                  <a:schemeClr val="tx1"/>
                </a:solidFill>
              </a:rPr>
              <a:t>símil, personificación, metáforas…</a:t>
            </a:r>
          </a:p>
        </p:txBody>
      </p:sp>
      <p:sp>
        <p:nvSpPr>
          <p:cNvPr id="5120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8788" y="2060575"/>
            <a:ext cx="4037012" cy="4065588"/>
          </a:xfrm>
        </p:spPr>
        <p:txBody>
          <a:bodyPr/>
          <a:lstStyle/>
          <a:p>
            <a:pPr algn="just" eaLnBrk="1" hangingPunct="1"/>
            <a:r>
              <a:rPr lang="es-ES" altLang="es-ES" sz="1800" dirty="0" smtClean="0"/>
              <a:t>Cata de vinos: vino </a:t>
            </a:r>
            <a:r>
              <a:rPr lang="es-ES" altLang="es-ES" sz="1800" i="1" dirty="0" smtClean="0"/>
              <a:t>plano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anguloso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redondo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con cuerpo, con nervio, estructurado</a:t>
            </a:r>
            <a:r>
              <a:rPr lang="es-ES" altLang="es-ES" sz="1800" dirty="0" smtClean="0"/>
              <a:t>…</a:t>
            </a:r>
          </a:p>
          <a:p>
            <a:pPr algn="just" eaLnBrk="1" hangingPunct="1"/>
            <a:endParaRPr lang="es-ES" altLang="es-ES" sz="1800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es-ES" altLang="es-ES" sz="1800" dirty="0" smtClean="0"/>
              <a:t>Partes de la vid:</a:t>
            </a:r>
            <a:r>
              <a:rPr lang="es-ES" altLang="es-ES" sz="1800" dirty="0" smtClean="0">
                <a:solidFill>
                  <a:schemeClr val="bg1"/>
                </a:solidFill>
              </a:rPr>
              <a:t> </a:t>
            </a:r>
            <a:r>
              <a:rPr lang="es-ES" altLang="es-ES" sz="1800" i="1" dirty="0" smtClean="0"/>
              <a:t>tronco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brazos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pulgares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ojos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nietos</a:t>
            </a:r>
            <a:r>
              <a:rPr lang="es-ES" altLang="es-ES" sz="1800" dirty="0" smtClean="0"/>
              <a:t>, </a:t>
            </a:r>
            <a:r>
              <a:rPr lang="es-ES" altLang="es-ES" sz="1800" i="1" dirty="0" smtClean="0"/>
              <a:t>lloro</a:t>
            </a:r>
            <a:r>
              <a:rPr lang="es-ES" altLang="es-ES" sz="1800" dirty="0" smtClean="0"/>
              <a:t>. </a:t>
            </a:r>
          </a:p>
          <a:p>
            <a:pPr algn="just" eaLnBrk="1" hangingPunct="1"/>
            <a:endParaRPr lang="es-ES" altLang="es-ES" sz="1800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es-ES" altLang="es-ES" sz="1800" dirty="0" smtClean="0"/>
              <a:t>Simbolismo:</a:t>
            </a:r>
          </a:p>
          <a:p>
            <a:pPr algn="just" eaLnBrk="1" hangingPunct="1"/>
            <a:r>
              <a:rPr lang="es-ES_tradnl" altLang="es-ES" sz="1800" dirty="0" smtClean="0"/>
              <a:t>“Que tus pechos son como racimos de vid” (Cantar de los Cantares, cap. 7, ver. 9)</a:t>
            </a:r>
          </a:p>
          <a:p>
            <a:pPr algn="just" eaLnBrk="1" hangingPunct="1"/>
            <a:endParaRPr lang="es-ES_tradnl" altLang="es-ES" sz="1800" dirty="0" smtClean="0"/>
          </a:p>
          <a:p>
            <a:pPr algn="just" eaLnBrk="1" hangingPunct="1"/>
            <a:r>
              <a:rPr lang="es-ES_tradnl" altLang="es-ES" sz="1800" dirty="0" smtClean="0"/>
              <a:t>El cristo de la prensa</a:t>
            </a:r>
            <a:endParaRPr lang="es-ES" altLang="es-ES" sz="1800" dirty="0" smtClean="0"/>
          </a:p>
          <a:p>
            <a:pPr algn="just" eaLnBrk="1" hangingPunct="1"/>
            <a:endParaRPr lang="es-ES" altLang="es-ES" sz="2400" dirty="0" smtClean="0">
              <a:solidFill>
                <a:schemeClr val="bg1"/>
              </a:solidFill>
            </a:endParaRPr>
          </a:p>
          <a:p>
            <a:endParaRPr lang="es-ES" altLang="es-ES" dirty="0" smtClean="0"/>
          </a:p>
        </p:txBody>
      </p:sp>
      <p:sp>
        <p:nvSpPr>
          <p:cNvPr id="51204" name="Marcador de contenido 3"/>
          <p:cNvSpPr>
            <a:spLocks noGrp="1"/>
          </p:cNvSpPr>
          <p:nvPr>
            <p:ph sz="quarter" idx="2"/>
          </p:nvPr>
        </p:nvSpPr>
        <p:spPr>
          <a:xfrm>
            <a:off x="4716463" y="1600200"/>
            <a:ext cx="4037012" cy="2185988"/>
          </a:xfrm>
        </p:spPr>
        <p:txBody>
          <a:bodyPr/>
          <a:lstStyle/>
          <a:p>
            <a:endParaRPr lang="es-ES" altLang="es-ES" smtClean="0"/>
          </a:p>
        </p:txBody>
      </p:sp>
      <p:pic>
        <p:nvPicPr>
          <p:cNvPr id="51205" name="Picture 7" descr="IMG_00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073275"/>
            <a:ext cx="2841625" cy="2085975"/>
          </a:xfrm>
        </p:spPr>
      </p:pic>
      <p:pic>
        <p:nvPicPr>
          <p:cNvPr id="51206" name="Picture 2" descr="https://ocioaventura.files.wordpress.com/2012/01/vino.jpg?w=300&amp;h=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260350"/>
            <a:ext cx="25368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4" descr="IMG_04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7513"/>
            <a:ext cx="323056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600" dirty="0" smtClean="0">
                <a:solidFill>
                  <a:schemeClr val="tx1"/>
                </a:solidFill>
              </a:rPr>
              <a:t>Portadora de una cultura</a:t>
            </a:r>
          </a:p>
        </p:txBody>
      </p:sp>
      <p:sp>
        <p:nvSpPr>
          <p:cNvPr id="52227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8788" y="1412875"/>
            <a:ext cx="8226425" cy="23733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s-ES_tradnl" altLang="es-ES" sz="2000" dirty="0" smtClean="0"/>
              <a:t>La lengua de la vid y del vino es portadora y trasmisora del saber vitícola y enológico, pero juntamente con este saber técnico posee y traslada una impronta cultural de corte mediterráneo cuyo origen se remonta a la antigüedad clásica en la que el vino tenía dios propio, Baco en Roma y antes Dionisos en Grecia</a:t>
            </a:r>
            <a:endParaRPr lang="es-ES" altLang="es-ES" sz="2000" dirty="0" smtClean="0"/>
          </a:p>
        </p:txBody>
      </p:sp>
      <p:pic>
        <p:nvPicPr>
          <p:cNvPr id="52228" name="Picture 2" descr="Resultado de imagen de museo cultura vino vivan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3573463"/>
            <a:ext cx="6408737" cy="277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4" descr="Resultado de imagen de museo cultura vino viv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6188"/>
            <a:ext cx="36290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>
                <a:solidFill>
                  <a:schemeClr val="tx1"/>
                </a:solidFill>
              </a:rPr>
              <a:t>Características de la </a:t>
            </a:r>
            <a:r>
              <a:rPr lang="es-ES" altLang="es-ES" dirty="0" err="1" smtClean="0">
                <a:solidFill>
                  <a:schemeClr val="tx1"/>
                </a:solidFill>
              </a:rPr>
              <a:t>Lvv</a:t>
            </a:r>
            <a:endParaRPr lang="es-ES" altLang="es-ES" dirty="0" smtClean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sz="2800" dirty="0" smtClean="0"/>
              <a:t>Diacrónicamente muy rica</a:t>
            </a:r>
          </a:p>
          <a:p>
            <a:pPr eaLnBrk="1" hangingPunct="1"/>
            <a:r>
              <a:rPr lang="es-ES" altLang="es-ES" sz="2800" dirty="0" smtClean="0"/>
              <a:t>El francés lengua dominante</a:t>
            </a:r>
          </a:p>
          <a:p>
            <a:pPr eaLnBrk="1" hangingPunct="1"/>
            <a:r>
              <a:rPr lang="es-ES" altLang="es-ES" sz="2800" dirty="0" smtClean="0">
                <a:solidFill>
                  <a:srgbClr val="FFFF00"/>
                </a:solidFill>
              </a:rPr>
              <a:t>Desdoblamiento culto/popular</a:t>
            </a:r>
          </a:p>
          <a:p>
            <a:pPr eaLnBrk="1" hangingPunct="1"/>
            <a:r>
              <a:rPr lang="es-ES" altLang="es-ES" sz="2800" dirty="0" smtClean="0"/>
              <a:t>Variación </a:t>
            </a:r>
            <a:r>
              <a:rPr lang="es-ES" altLang="es-ES" sz="2800" dirty="0" err="1" smtClean="0"/>
              <a:t>diatópica</a:t>
            </a:r>
            <a:r>
              <a:rPr lang="es-ES" altLang="es-ES" sz="2800" dirty="0" smtClean="0"/>
              <a:t> (dialectología)</a:t>
            </a:r>
          </a:p>
          <a:p>
            <a:pPr eaLnBrk="1" hangingPunct="1"/>
            <a:r>
              <a:rPr lang="es-ES" altLang="es-ES" sz="2800" dirty="0" smtClean="0">
                <a:solidFill>
                  <a:srgbClr val="FFFF00"/>
                </a:solidFill>
              </a:rPr>
              <a:t>Neologismos</a:t>
            </a:r>
          </a:p>
          <a:p>
            <a:pPr eaLnBrk="1" hangingPunct="1"/>
            <a:r>
              <a:rPr lang="es-ES" altLang="es-ES" sz="2800" dirty="0" smtClean="0">
                <a:solidFill>
                  <a:srgbClr val="FFFF00"/>
                </a:solidFill>
              </a:rPr>
              <a:t>Arcaísmos</a:t>
            </a:r>
          </a:p>
          <a:p>
            <a:pPr eaLnBrk="1" hangingPunct="1"/>
            <a:r>
              <a:rPr lang="es-ES" altLang="es-ES" sz="2800" dirty="0" smtClean="0"/>
              <a:t>Figuras retóricas</a:t>
            </a:r>
          </a:p>
          <a:p>
            <a:pPr eaLnBrk="1" hangingPunct="1"/>
            <a:r>
              <a:rPr lang="es-ES" altLang="es-ES" sz="2800" dirty="0" smtClean="0"/>
              <a:t>Simbolismo, impronta cultural, carga poética</a:t>
            </a:r>
          </a:p>
          <a:p>
            <a:pPr eaLnBrk="1" hangingPunct="1"/>
            <a:endParaRPr lang="es-ES" altLang="es-ES" sz="2800" dirty="0" smtClean="0"/>
          </a:p>
          <a:p>
            <a:pPr eaLnBrk="1" hangingPunct="1"/>
            <a:endParaRPr lang="es-ES" alt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3505888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sz="4000" dirty="0" smtClean="0">
                <a:solidFill>
                  <a:schemeClr val="tx1"/>
                </a:solidFill>
              </a:rPr>
              <a:t>Tipos y géneros textuales</a:t>
            </a:r>
            <a:endParaRPr lang="es-ES" altLang="es-ES" sz="4000" dirty="0" smtClean="0">
              <a:solidFill>
                <a:schemeClr val="tx1"/>
              </a:solidFill>
            </a:endParaRPr>
          </a:p>
        </p:txBody>
      </p:sp>
      <p:sp>
        <p:nvSpPr>
          <p:cNvPr id="38915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 altLang="es-ES" sz="2000" dirty="0" smtClean="0"/>
          </a:p>
          <a:p>
            <a:r>
              <a:rPr lang="es-ES_tradnl" altLang="es-ES" sz="2000" dirty="0" smtClean="0"/>
              <a:t>nota de cata </a:t>
            </a:r>
          </a:p>
          <a:p>
            <a:r>
              <a:rPr lang="es-ES_tradnl" altLang="es-ES" sz="2000" dirty="0" smtClean="0"/>
              <a:t>ficha de cata </a:t>
            </a:r>
          </a:p>
          <a:p>
            <a:r>
              <a:rPr lang="es-ES_tradnl" altLang="es-ES" sz="2000" dirty="0" smtClean="0"/>
              <a:t>etiqueta de vino</a:t>
            </a:r>
          </a:p>
          <a:p>
            <a:r>
              <a:rPr lang="es-ES_tradnl" altLang="es-ES" sz="2000" dirty="0" smtClean="0"/>
              <a:t>guía de vinos</a:t>
            </a:r>
          </a:p>
          <a:p>
            <a:r>
              <a:rPr lang="es-ES_tradnl" altLang="es-ES" sz="2000" dirty="0" smtClean="0"/>
              <a:t>tabla de añadas </a:t>
            </a:r>
          </a:p>
          <a:p>
            <a:r>
              <a:rPr lang="es-ES_tradnl" altLang="es-ES" sz="2000" dirty="0" smtClean="0"/>
              <a:t>boletín de avisos fitosanitarios</a:t>
            </a:r>
          </a:p>
          <a:p>
            <a:r>
              <a:rPr lang="es-ES_tradnl" altLang="es-ES" sz="2000" dirty="0" smtClean="0"/>
              <a:t>ficha ampelográfica </a:t>
            </a:r>
          </a:p>
          <a:p>
            <a:r>
              <a:rPr lang="es-ES_tradnl" altLang="es-ES" sz="2000" dirty="0" smtClean="0"/>
              <a:t>manual (de viticultura, de enología, vitivinícola,)</a:t>
            </a:r>
          </a:p>
          <a:p>
            <a:r>
              <a:rPr lang="es-ES_tradnl" altLang="es-ES" sz="2000" dirty="0" smtClean="0"/>
              <a:t>monografía</a:t>
            </a:r>
          </a:p>
          <a:p>
            <a:r>
              <a:rPr lang="es-ES_tradnl" altLang="es-ES" sz="2000" dirty="0" smtClean="0"/>
              <a:t>enciclopedia de vinos</a:t>
            </a:r>
          </a:p>
        </p:txBody>
      </p:sp>
      <p:sp>
        <p:nvSpPr>
          <p:cNvPr id="38916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altLang="es-ES" sz="2000" dirty="0" smtClean="0"/>
          </a:p>
          <a:p>
            <a:r>
              <a:rPr lang="es-ES_tradnl" altLang="es-ES" sz="2000" dirty="0" smtClean="0"/>
              <a:t>artículo científico </a:t>
            </a:r>
          </a:p>
          <a:p>
            <a:r>
              <a:rPr lang="es-ES_tradnl" altLang="es-ES" sz="2000" dirty="0" smtClean="0"/>
              <a:t>artículo de divulgación</a:t>
            </a:r>
          </a:p>
          <a:p>
            <a:r>
              <a:rPr lang="es-ES_tradnl" altLang="es-ES" sz="2000" dirty="0" smtClean="0"/>
              <a:t>folleto de bodega</a:t>
            </a:r>
          </a:p>
          <a:p>
            <a:r>
              <a:rPr lang="es-ES_tradnl" altLang="es-ES" sz="2000" dirty="0" smtClean="0"/>
              <a:t>web (de bodega, de consejo regulador)</a:t>
            </a:r>
          </a:p>
          <a:p>
            <a:r>
              <a:rPr lang="es-ES_tradnl" altLang="es-ES" sz="2000" dirty="0" smtClean="0"/>
              <a:t>estudio de mercado</a:t>
            </a:r>
          </a:p>
          <a:p>
            <a:r>
              <a:rPr lang="es-ES_tradnl" altLang="es-ES" sz="2000" dirty="0" smtClean="0"/>
              <a:t>anuncio publicitario de vino</a:t>
            </a:r>
          </a:p>
          <a:p>
            <a:r>
              <a:rPr lang="es-ES_tradnl" altLang="es-ES" sz="2000" dirty="0" smtClean="0"/>
              <a:t>anuncio genérico-marquista</a:t>
            </a:r>
          </a:p>
          <a:p>
            <a:r>
              <a:rPr lang="es-ES_tradnl" altLang="es-ES" sz="2000" dirty="0" smtClean="0"/>
              <a:t>blogs</a:t>
            </a:r>
          </a:p>
          <a:p>
            <a:r>
              <a:rPr lang="es-ES_tradnl" altLang="es-ES" sz="2000" dirty="0" smtClean="0"/>
              <a:t>visita a bodega</a:t>
            </a:r>
          </a:p>
          <a:p>
            <a:r>
              <a:rPr lang="es-ES_tradnl" altLang="es-ES" sz="2000" dirty="0" smtClean="0"/>
              <a:t>etc.</a:t>
            </a:r>
            <a:endParaRPr lang="es-ES" alt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98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 smtClean="0">
                <a:solidFill>
                  <a:schemeClr val="tx1"/>
                </a:solidFill>
              </a:rPr>
              <a:t>Otros</a:t>
            </a:r>
            <a:endParaRPr lang="es-ES" altLang="es-ES" dirty="0" smtClean="0">
              <a:solidFill>
                <a:schemeClr val="tx1"/>
              </a:solidFill>
            </a:endParaRPr>
          </a:p>
        </p:txBody>
      </p:sp>
      <p:sp>
        <p:nvSpPr>
          <p:cNvPr id="39939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altLang="es-ES" dirty="0" smtClean="0"/>
              <a:t>Normativos</a:t>
            </a:r>
            <a:endParaRPr lang="es-ES" altLang="es-ES" dirty="0" smtClean="0"/>
          </a:p>
        </p:txBody>
      </p:sp>
      <p:sp>
        <p:nvSpPr>
          <p:cNvPr id="39940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altLang="es-ES" dirty="0" smtClean="0"/>
              <a:t>reglamentos </a:t>
            </a:r>
            <a:endParaRPr lang="es-ES" altLang="es-ES" dirty="0" smtClean="0"/>
          </a:p>
          <a:p>
            <a:r>
              <a:rPr lang="es-ES_tradnl" altLang="es-ES" dirty="0" smtClean="0"/>
              <a:t>directivas</a:t>
            </a:r>
            <a:endParaRPr lang="es-ES" altLang="es-ES" dirty="0" smtClean="0"/>
          </a:p>
          <a:p>
            <a:r>
              <a:rPr lang="es-ES_tradnl" altLang="es-ES" dirty="0" smtClean="0"/>
              <a:t>estatuto de la vid y el vino</a:t>
            </a:r>
            <a:endParaRPr lang="es-ES" altLang="es-ES" dirty="0" smtClean="0"/>
          </a:p>
          <a:p>
            <a:r>
              <a:rPr lang="es-ES_tradnl" altLang="es-ES" dirty="0" smtClean="0"/>
              <a:t>estatutos regionales</a:t>
            </a:r>
            <a:endParaRPr lang="es-ES" altLang="es-ES" dirty="0" smtClean="0"/>
          </a:p>
          <a:p>
            <a:r>
              <a:rPr lang="es-ES_tradnl" altLang="es-ES" dirty="0" smtClean="0"/>
              <a:t>reglamentos de los consejos reguladores </a:t>
            </a:r>
            <a:endParaRPr lang="es-ES" altLang="es-ES" dirty="0" smtClean="0"/>
          </a:p>
          <a:p>
            <a:r>
              <a:rPr lang="es-ES_tradnl" altLang="es-ES" dirty="0" smtClean="0"/>
              <a:t>y sus órdenes</a:t>
            </a:r>
            <a:endParaRPr lang="es-ES" altLang="es-ES" dirty="0" smtClean="0"/>
          </a:p>
          <a:p>
            <a:r>
              <a:rPr lang="es-ES_tradnl" altLang="es-ES" dirty="0" smtClean="0"/>
              <a:t>circulares</a:t>
            </a:r>
            <a:endParaRPr lang="es-ES" altLang="es-ES" dirty="0" smtClean="0"/>
          </a:p>
          <a:p>
            <a:r>
              <a:rPr lang="es-ES_tradnl" altLang="es-ES" dirty="0" smtClean="0"/>
              <a:t>pliegos de </a:t>
            </a:r>
            <a:r>
              <a:rPr lang="es-ES_tradnl" altLang="es-ES" dirty="0" err="1" smtClean="0"/>
              <a:t>condiciones</a:t>
            </a:r>
            <a:r>
              <a:rPr lang="es-ES_tradnl" altLang="es-ES" dirty="0" err="1" smtClean="0">
                <a:solidFill>
                  <a:schemeClr val="bg1"/>
                </a:solidFill>
              </a:rPr>
              <a:t>s</a:t>
            </a:r>
            <a:endParaRPr lang="es-ES" altLang="es-ES" dirty="0" smtClean="0">
              <a:solidFill>
                <a:schemeClr val="bg1"/>
              </a:solidFill>
            </a:endParaRPr>
          </a:p>
          <a:p>
            <a:r>
              <a:rPr lang="es-ES_tradnl" altLang="es-ES" dirty="0" smtClean="0">
                <a:solidFill>
                  <a:schemeClr val="bg1"/>
                </a:solidFill>
              </a:rPr>
              <a:t>normas de vendimia</a:t>
            </a:r>
            <a:endParaRPr lang="es-ES" altLang="es-ES" dirty="0" smtClean="0">
              <a:solidFill>
                <a:schemeClr val="bg1"/>
              </a:solidFill>
            </a:endParaRPr>
          </a:p>
          <a:p>
            <a:endParaRPr lang="es-ES" altLang="es-ES" dirty="0" smtClean="0"/>
          </a:p>
        </p:txBody>
      </p:sp>
      <p:sp>
        <p:nvSpPr>
          <p:cNvPr id="39941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_tradnl" altLang="es-ES" dirty="0" smtClean="0"/>
              <a:t>Híbridos</a:t>
            </a:r>
            <a:endParaRPr lang="es-ES" altLang="es-ES" dirty="0" smtClean="0"/>
          </a:p>
        </p:txBody>
      </p:sp>
      <p:sp>
        <p:nvSpPr>
          <p:cNvPr id="39942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altLang="es-ES" dirty="0" smtClean="0"/>
              <a:t>informe técnico</a:t>
            </a:r>
          </a:p>
          <a:p>
            <a:r>
              <a:rPr lang="es-ES_tradnl" altLang="es-ES" dirty="0" smtClean="0"/>
              <a:t>informe financiero</a:t>
            </a:r>
          </a:p>
          <a:p>
            <a:r>
              <a:rPr lang="es-ES_tradnl" altLang="es-ES" dirty="0" smtClean="0"/>
              <a:t>guía de </a:t>
            </a:r>
            <a:r>
              <a:rPr lang="es-ES_tradnl" altLang="es-ES" dirty="0" err="1" smtClean="0"/>
              <a:t>enoturismo</a:t>
            </a:r>
            <a:endParaRPr lang="es-ES_tradnl" altLang="es-ES" dirty="0" smtClean="0"/>
          </a:p>
          <a:p>
            <a:r>
              <a:rPr lang="es-ES_tradnl" altLang="es-ES" dirty="0" smtClean="0"/>
              <a:t>folleto de </a:t>
            </a:r>
            <a:r>
              <a:rPr lang="es-ES_tradnl" altLang="es-ES" dirty="0" err="1" smtClean="0"/>
              <a:t>enoterapia</a:t>
            </a:r>
            <a:endParaRPr lang="es-ES_tradnl" altLang="es-ES" dirty="0" smtClean="0"/>
          </a:p>
          <a:p>
            <a:r>
              <a:rPr lang="es-ES_tradnl" altLang="es-ES" dirty="0" err="1" smtClean="0"/>
              <a:t>enoarquitectura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758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FEB03212-8F6B-D68C-D167-B32395D0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6" y="281618"/>
            <a:ext cx="2854325" cy="1347182"/>
          </a:xfrm>
        </p:spPr>
        <p:txBody>
          <a:bodyPr>
            <a:normAutofit/>
          </a:bodyPr>
          <a:lstStyle/>
          <a:p>
            <a:pPr algn="ctr"/>
            <a:r>
              <a:rPr lang="es-ES" alt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¿Desde cuándo?</a:t>
            </a:r>
            <a:br>
              <a:rPr lang="es-ES" alt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alt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 bodega</a:t>
            </a:r>
            <a:br>
              <a:rPr lang="es-ES" altLang="es-E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1490</a:t>
            </a:r>
            <a:endParaRPr lang="es-ES" altLang="es-E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Marcador de contenido 4">
            <a:extLst>
              <a:ext uri="{FF2B5EF4-FFF2-40B4-BE49-F238E27FC236}">
                <a16:creationId xmlns:a16="http://schemas.microsoft.com/office/drawing/2014/main" id="{1D3AA67D-35FF-DF7D-2ED1-F0CC862E3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16" y="646234"/>
            <a:ext cx="4176464" cy="5565531"/>
          </a:xfrm>
        </p:spPr>
      </p:pic>
      <p:sp>
        <p:nvSpPr>
          <p:cNvPr id="29700" name="Marcador de texto 3">
            <a:extLst>
              <a:ext uri="{FF2B5EF4-FFF2-40B4-BE49-F238E27FC236}">
                <a16:creationId xmlns:a16="http://schemas.microsoft.com/office/drawing/2014/main" id="{949589F3-D1CF-6346-5E87-E39F5393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2903537" cy="4691063"/>
          </a:xfrm>
        </p:spPr>
        <p:txBody>
          <a:bodyPr>
            <a:noAutofit/>
          </a:bodyPr>
          <a:lstStyle/>
          <a:p>
            <a:endParaRPr lang="es-ES" alt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capítulos</a:t>
            </a:r>
            <a:r>
              <a:rPr lang="es-ES" altLang="es-E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altLang="es-E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Instrucciones concretas sobre la elaboración del vino y en menor medida sobre el cultivo de la vid, destinadas a los operarios del monasterio.</a:t>
            </a:r>
          </a:p>
          <a:p>
            <a:pPr algn="ctr"/>
            <a:endParaRPr lang="es-ES" altLang="es-E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altLang="es-E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 los vinos:</a:t>
            </a:r>
            <a:endParaRPr lang="es-ES" altLang="es-E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altLang="es-E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«Pero puedes </a:t>
            </a:r>
            <a:r>
              <a:rPr lang="es-ES" altLang="es-E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fazer</a:t>
            </a:r>
            <a:r>
              <a:rPr lang="es-ES" altLang="es-E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esto aragonés, esto que sigue para que no sea tan áspero y tan tinto como en si mismo es, puedes echar con ello </a:t>
            </a:r>
            <a:r>
              <a:rPr lang="es-ES" altLang="es-E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alarixe</a:t>
            </a:r>
            <a:r>
              <a:rPr lang="es-ES" altLang="es-E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mitad de o un tercio, y así será claro, y blando y sabroso, lo cual no sería por si el castellano y palomino. Todo mezclado se hace buen vino, e las mejores que de tinto se puede </a:t>
            </a:r>
            <a:r>
              <a:rPr lang="es-ES" altLang="es-E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fazer</a:t>
            </a:r>
            <a:r>
              <a:rPr lang="es-ES" altLang="es-E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porque sale oloroso, e claro y fuerte…</a:t>
            </a:r>
            <a:endParaRPr lang="es-ES" altLang="es-E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4EF243C8-76E9-BC66-4E60-EF924B81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sz="3600" b="1" i="1" dirty="0">
                <a:solidFill>
                  <a:srgbClr val="9F29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 de agricultura</a:t>
            </a:r>
            <a:r>
              <a:rPr lang="es-ES" altLang="es-ES" sz="3600" b="1" dirty="0">
                <a:solidFill>
                  <a:srgbClr val="9F29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Alonso de Herrera 1513 (Libro 2)</a:t>
            </a:r>
          </a:p>
        </p:txBody>
      </p:sp>
      <p:sp>
        <p:nvSpPr>
          <p:cNvPr id="31747" name="Marcador de contenido 2">
            <a:extLst>
              <a:ext uri="{FF2B5EF4-FFF2-40B4-BE49-F238E27FC236}">
                <a16:creationId xmlns:a16="http://schemas.microsoft.com/office/drawing/2014/main" id="{C7B12444-3393-A191-63CE-91FCB8B17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Prólogo: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alt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«Y </a:t>
            </a:r>
            <a:r>
              <a:rPr lang="es-ES" altLang="es-E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s-ES" alt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[arte de la agricultura] en griego y latín y otros lenguajes hay y hubo muy singulares libros escritos, mas puedo decir con verdad ser yo el primero que haya procurado poner en nuestro castellano las reglas y arte </a:t>
            </a:r>
            <a:r>
              <a:rPr lang="es-ES" altLang="es-E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s-ES" alt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1748" name="Marcador de contenido 4">
            <a:extLst>
              <a:ext uri="{FF2B5EF4-FFF2-40B4-BE49-F238E27FC236}">
                <a16:creationId xmlns:a16="http://schemas.microsoft.com/office/drawing/2014/main" id="{057B0CC1-C664-8D1C-29B5-767067C7F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99" y="1846263"/>
            <a:ext cx="2752002" cy="402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>
            <a:normAutofit/>
          </a:bodyPr>
          <a:lstStyle/>
          <a:p>
            <a:pPr algn="ctr"/>
            <a:r>
              <a:rPr lang="es-ES" altLang="es-ES" sz="4000" b="1" dirty="0">
                <a:solidFill>
                  <a:srgbClr val="9F29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Alonso de Herrera (edición1539)</a:t>
            </a:r>
            <a:br>
              <a:rPr lang="es-ES" altLang="es-ES" sz="4000" b="1" dirty="0">
                <a:solidFill>
                  <a:srgbClr val="9F29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4000" b="1" dirty="0">
                <a:solidFill>
                  <a:srgbClr val="9F29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 segundo, cap. XXX</a:t>
            </a:r>
            <a:endParaRPr lang="es-ES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21479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S" b="1" dirty="0" smtClean="0"/>
              <a:t>Cata. Los colores</a:t>
            </a:r>
            <a:endParaRPr lang="es-ES" b="1" dirty="0"/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758394" cy="2182293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21479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S" b="1" dirty="0" smtClean="0"/>
              <a:t>Valor medicinal</a:t>
            </a:r>
            <a:endParaRPr lang="es-ES" b="1" dirty="0"/>
          </a:p>
        </p:txBody>
      </p:sp>
      <p:pic>
        <p:nvPicPr>
          <p:cNvPr id="8" name="Marcador de contenido 7" descr="Recorte de pantall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0" y="2060848"/>
            <a:ext cx="3000450" cy="4032447"/>
          </a:xfrm>
        </p:spPr>
      </p:pic>
    </p:spTree>
    <p:extLst>
      <p:ext uri="{BB962C8B-B14F-4D97-AF65-F5344CB8AC3E}">
        <p14:creationId xmlns:p14="http://schemas.microsoft.com/office/powerpoint/2010/main" val="7105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pPr algn="ctr"/>
            <a:r>
              <a:rPr lang="es-ES" b="1" dirty="0" smtClean="0"/>
              <a:t>En nombre clarete (s. XVII)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altLang="es-ES" dirty="0">
              <a:solidFill>
                <a:schemeClr val="tx1"/>
              </a:solidFill>
            </a:endParaRPr>
          </a:p>
          <a:p>
            <a:r>
              <a:rPr lang="es-ES" altLang="es-ES" dirty="0">
                <a:solidFill>
                  <a:schemeClr val="tx1"/>
                </a:solidFill>
              </a:rPr>
              <a:t>«Ay otro vino clarete, que se llama de tres noches, y por otros nombres de pasto, de ojo de perdiz, y de mujeres paridas y este se saca de la tina, o tinaja, después que ha hervido en ella tres días, y tres noches, y esto es los años</a:t>
            </a:r>
            <a:r>
              <a:rPr lang="es-ES" altLang="es-ES" dirty="0" smtClean="0">
                <a:solidFill>
                  <a:schemeClr val="tx1"/>
                </a:solidFill>
              </a:rPr>
              <a:t>… Este vino es muy saludable para el estómago» </a:t>
            </a:r>
            <a:r>
              <a:rPr lang="es-ES" altLang="es-ES" dirty="0">
                <a:solidFill>
                  <a:schemeClr val="tx1"/>
                </a:solidFill>
              </a:rPr>
              <a:t>(Miguel Agustín, </a:t>
            </a:r>
            <a:r>
              <a:rPr lang="es-ES" altLang="es-ES" dirty="0" smtClean="0">
                <a:solidFill>
                  <a:schemeClr val="tx1"/>
                </a:solidFill>
              </a:rPr>
              <a:t>1722: </a:t>
            </a:r>
            <a:r>
              <a:rPr lang="es-ES" altLang="es-ES" dirty="0">
                <a:solidFill>
                  <a:schemeClr val="tx1"/>
                </a:solidFill>
              </a:rPr>
              <a:t>205).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946" y="2276872"/>
            <a:ext cx="3797179" cy="3084239"/>
          </a:xfrm>
        </p:spPr>
      </p:pic>
    </p:spTree>
    <p:extLst>
      <p:ext uri="{BB962C8B-B14F-4D97-AF65-F5344CB8AC3E}">
        <p14:creationId xmlns:p14="http://schemas.microsoft.com/office/powerpoint/2010/main" val="27869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-99392"/>
            <a:ext cx="7543800" cy="23042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 smtClean="0"/>
              <a:t>Descripción de los vinos</a:t>
            </a:r>
            <a:br>
              <a:rPr lang="es-ES" sz="4400" b="1" dirty="0" smtClean="0"/>
            </a:br>
            <a:r>
              <a:rPr lang="es-ES" sz="2200" dirty="0"/>
              <a:t>Miguel Agustín, </a:t>
            </a:r>
            <a:r>
              <a:rPr lang="es-ES" sz="2200" i="1" dirty="0"/>
              <a:t>Libro de los secretos</a:t>
            </a:r>
            <a:r>
              <a:rPr lang="es-ES" sz="2200" dirty="0"/>
              <a:t>, </a:t>
            </a:r>
            <a:br>
              <a:rPr lang="es-ES" sz="2200" dirty="0"/>
            </a:br>
            <a:r>
              <a:rPr lang="es-ES" sz="2200" dirty="0"/>
              <a:t>(libro tercero, cap. 4, p. 224)</a:t>
            </a:r>
            <a:r>
              <a:rPr lang="es-ES" dirty="0"/>
              <a:t/>
            </a:r>
            <a:br>
              <a:rPr lang="es-ES" dirty="0"/>
            </a:b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«En los vinos se considera el color, gusto, olor, facultad y consistencia, de donde las diferencias principales de los vinos son tomadas. En cuanto al color, el uno es blanco, el otro claro, entre blanco y tinto, como el color de miel, o clarete, o tinto.</a:t>
            </a:r>
          </a:p>
          <a:p>
            <a:pPr algn="just"/>
            <a:r>
              <a:rPr lang="es-ES" dirty="0" smtClean="0"/>
              <a:t>El vino blanco, generalmente es de más tenue substancia, que el tinto, y cuece, y digiere más fácilmente, y penetra mas todo el cuerpo, provoca más las venas, pero es de menos nutrimiento. El blanco, que fuera sutil, y caliente, es más pronto que los otros en dañar la cabeza. El vino tinto es tenido por mejor de todos, porque dice Galeno, que los vinos tintos, y de grasa sustancia, con poco trabajo están convertidos en la naturaleza de la sangre (…)».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94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5B36660B-B7F3-CA9D-C86C-A494C173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570780"/>
            <a:ext cx="8226425" cy="1143000"/>
          </a:xfrm>
        </p:spPr>
        <p:txBody>
          <a:bodyPr/>
          <a:lstStyle/>
          <a:p>
            <a:r>
              <a:rPr lang="es-ES" altLang="es-E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lang="es-ES" altLang="es-E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Liger</a:t>
            </a:r>
            <a:r>
              <a:rPr lang="es-ES" altLang="es-E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(1740, p. 439/p. 444)</a:t>
            </a:r>
            <a:endParaRPr lang="es-ES" altLang="es-E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Imagen 3" descr="Recorte de pantalla">
            <a:extLst>
              <a:ext uri="{FF2B5EF4-FFF2-40B4-BE49-F238E27FC236}">
                <a16:creationId xmlns:a16="http://schemas.microsoft.com/office/drawing/2014/main" id="{035FA684-EDE3-D918-AEE8-A2CF1017B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8" y="1827103"/>
            <a:ext cx="69850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F141B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7788</TotalTime>
  <Words>972</Words>
  <Application>Microsoft Office PowerPoint</Application>
  <PresentationFormat>Presentación en pantalla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Retrospección</vt:lpstr>
      <vt:lpstr>3_Diseño predeterminado</vt:lpstr>
      <vt:lpstr>8_Diseño predeterminado</vt:lpstr>
      <vt:lpstr>4_Diseño predeterminado</vt:lpstr>
      <vt:lpstr>Diseño predeterminado</vt:lpstr>
      <vt:lpstr>¿Cuándo nos encontramos ante un texto  o discurso vitivinícola?  </vt:lpstr>
      <vt:lpstr>Tipos y géneros textuales</vt:lpstr>
      <vt:lpstr>Otros</vt:lpstr>
      <vt:lpstr>¿Desde cuándo?  Libro bodega 1490</vt:lpstr>
      <vt:lpstr>Libro de agricultura Alonso de Herrera 1513 (Libro 2)</vt:lpstr>
      <vt:lpstr>Alonso de Herrera (edición1539) Libro segundo, cap. XXX</vt:lpstr>
      <vt:lpstr>En nombre clarete (s. XVII)</vt:lpstr>
      <vt:lpstr> Descripción de los vinos Miguel Agustín, Libro de los secretos,  (libro tercero, cap. 4, p. 224) </vt:lpstr>
      <vt:lpstr>Louis Liger (1740, p. 439/p. 444)</vt:lpstr>
      <vt:lpstr>Dobletes</vt:lpstr>
      <vt:lpstr>El francés lengua dominante</vt:lpstr>
      <vt:lpstr>Variación diatópica  -dialectología-</vt:lpstr>
      <vt:lpstr> Neologismos </vt:lpstr>
      <vt:lpstr>Arcaísmos</vt:lpstr>
      <vt:lpstr>Figuras retóricas:  símil, personificación, metáforas…</vt:lpstr>
      <vt:lpstr>Portadora de una cultura</vt:lpstr>
      <vt:lpstr>Características de la Lvv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PALABRAS DE LA VID Y EL VINO</dc:title>
  <dc:creator>Usuario</dc:creator>
  <cp:lastModifiedBy>Miguel Ibáñez Rodríguez</cp:lastModifiedBy>
  <cp:revision>545</cp:revision>
  <cp:lastPrinted>2022-07-12T10:46:36Z</cp:lastPrinted>
  <dcterms:created xsi:type="dcterms:W3CDTF">2007-01-13T12:06:01Z</dcterms:created>
  <dcterms:modified xsi:type="dcterms:W3CDTF">2022-07-24T16:07:42Z</dcterms:modified>
</cp:coreProperties>
</file>